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3"/>
  </p:notesMasterIdLst>
  <p:sldIdLst>
    <p:sldId id="257" r:id="rId2"/>
  </p:sldIdLst>
  <p:sldSz cx="37490400" cy="210312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20">
          <p15:clr>
            <a:srgbClr val="A4A3A4"/>
          </p15:clr>
        </p15:guide>
        <p15:guide id="2" orient="horz" pos="3171">
          <p15:clr>
            <a:srgbClr val="A4A3A4"/>
          </p15:clr>
        </p15:guide>
        <p15:guide id="3" orient="horz" pos="6624">
          <p15:clr>
            <a:srgbClr val="A4A3A4"/>
          </p15:clr>
        </p15:guide>
        <p15:guide id="4" orient="horz" pos="3205">
          <p15:clr>
            <a:srgbClr val="A4A3A4"/>
          </p15:clr>
        </p15:guide>
        <p15:guide id="5" pos="114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F9399"/>
    <a:srgbClr val="127D9C"/>
    <a:srgbClr val="FF9A42"/>
    <a:srgbClr val="FF7B0D"/>
    <a:srgbClr val="93A8C9"/>
    <a:srgbClr val="F5DED5"/>
    <a:srgbClr val="020000"/>
    <a:srgbClr val="558D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7" autoAdjust="0"/>
    <p:restoredTop sz="94645"/>
  </p:normalViewPr>
  <p:slideViewPr>
    <p:cSldViewPr snapToGrid="0" snapToObjects="1">
      <p:cViewPr>
        <p:scale>
          <a:sx n="41" d="100"/>
          <a:sy n="41" d="100"/>
        </p:scale>
        <p:origin x="136" y="120"/>
      </p:cViewPr>
      <p:guideLst>
        <p:guide orient="horz" pos="13120"/>
        <p:guide orient="horz" pos="3171"/>
        <p:guide orient="horz" pos="6624"/>
        <p:guide orient="horz" pos="3205"/>
        <p:guide pos="114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4C6E6-EB85-C840-882E-3D6F380F8AF8}" type="datetimeFigureOut">
              <a:rPr lang="en-US" smtClean="0"/>
              <a:t>12/1/16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9450" y="1143000"/>
            <a:ext cx="5499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97D7B-14C1-DD49-B959-EC83705E5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15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297D7B-14C1-DD49-B959-EC83705E5A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92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8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100" y="1119188"/>
            <a:ext cx="32334200" cy="406558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48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0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47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tif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2286000"/>
            <a:chOff x="0" y="0"/>
            <a:chExt cx="37490400" cy="4891798"/>
          </a:xfrm>
          <a:solidFill>
            <a:schemeClr val="tx2">
              <a:lumMod val="50000"/>
              <a:lumOff val="50000"/>
            </a:schemeClr>
          </a:solidFill>
          <a:effectLst>
            <a:outerShdw blurRad="50800" dist="50800" dir="5400000" algn="ctr" rotWithShape="0">
              <a:schemeClr val="accent6">
                <a:lumMod val="60000"/>
                <a:lumOff val="40000"/>
              </a:schemeClr>
            </a:outerShdw>
          </a:effectLst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52400" y="18365792"/>
            <a:ext cx="5417820" cy="406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500" y="19697700"/>
            <a:ext cx="78359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19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723" r:id="rId3"/>
    <p:sldLayoutId id="2147483794" r:id="rId4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21248593" y="4409164"/>
            <a:ext cx="180621" cy="5789687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27087" y="4409165"/>
            <a:ext cx="160636" cy="5957962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47447" y="10171459"/>
            <a:ext cx="20853565" cy="333589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47447" y="4413683"/>
            <a:ext cx="10217113" cy="702473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Background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964559" y="4413683"/>
            <a:ext cx="10636453" cy="704925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Contextual Learning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794105" y="4522233"/>
            <a:ext cx="193218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-232476" y="230686"/>
            <a:ext cx="37970847" cy="2573480"/>
          </a:xfrm>
          <a:prstGeom prst="rect">
            <a:avLst/>
          </a:prstGeom>
          <a:solidFill>
            <a:srgbClr val="127D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1357" y="3257178"/>
            <a:ext cx="20849655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dirty="0" smtClean="0"/>
              <a:t>What is Contextual Learning, and Why Should We Care?</a:t>
            </a:r>
            <a:endParaRPr lang="en-US" sz="4400" u="none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51358" y="10367127"/>
            <a:ext cx="20849654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Designing a System for Contextual Learning</a:t>
            </a:r>
            <a:endParaRPr lang="en-US" sz="4400" u="none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17"/>
          </p:nvPr>
        </p:nvSpPr>
        <p:spPr>
          <a:xfrm>
            <a:off x="22055329" y="3243291"/>
            <a:ext cx="14612746" cy="1130426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Experiments and Anticipated Results</a:t>
            </a:r>
            <a:endParaRPr lang="en-US" sz="4400" u="none" dirty="0"/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22055329" y="14388557"/>
            <a:ext cx="14612746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Future Work</a:t>
            </a:r>
            <a:endParaRPr lang="en-US" sz="4400" u="none" dirty="0"/>
          </a:p>
        </p:txBody>
      </p:sp>
      <p:sp>
        <p:nvSpPr>
          <p:cNvPr id="18" name="TextBox 17"/>
          <p:cNvSpPr txBox="1"/>
          <p:nvPr/>
        </p:nvSpPr>
        <p:spPr>
          <a:xfrm>
            <a:off x="24835104" y="2121408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7" name="Frame 26"/>
          <p:cNvSpPr/>
          <p:nvPr/>
        </p:nvSpPr>
        <p:spPr>
          <a:xfrm>
            <a:off x="751357" y="3257178"/>
            <a:ext cx="2084965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Frame 31"/>
          <p:cNvSpPr/>
          <p:nvPr/>
        </p:nvSpPr>
        <p:spPr>
          <a:xfrm>
            <a:off x="22055329" y="3243291"/>
            <a:ext cx="1461274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2538446" y="4599732"/>
            <a:ext cx="135834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augment the “EC algorithm,” a system for bootstrap learning on a stochastic grammar over programs, which are represented in a combinatory lambda calculus. </a:t>
            </a:r>
            <a:r>
              <a:rPr lang="en-US" sz="3200" b="1" baseline="30000" dirty="0"/>
              <a:t>[3]</a:t>
            </a:r>
            <a:endParaRPr lang="en-US" sz="3200" dirty="0" smtClean="0"/>
          </a:p>
        </p:txBody>
      </p:sp>
      <p:sp>
        <p:nvSpPr>
          <p:cNvPr id="58" name="TextBox 57"/>
          <p:cNvSpPr txBox="1"/>
          <p:nvPr/>
        </p:nvSpPr>
        <p:spPr>
          <a:xfrm>
            <a:off x="1053190" y="11865235"/>
            <a:ext cx="6231741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Knowledge as an abstraction</a:t>
            </a:r>
          </a:p>
          <a:p>
            <a:pPr algn="ctr"/>
            <a:endParaRPr lang="en-US" sz="2000" dirty="0" smtClean="0"/>
          </a:p>
          <a:p>
            <a:pPr algn="ctr"/>
            <a:endParaRPr lang="en-US" sz="2000" dirty="0"/>
          </a:p>
          <a:p>
            <a:pPr marL="457200" indent="-457200">
              <a:buFontTx/>
              <a:buChar char="-"/>
            </a:pPr>
            <a:r>
              <a:rPr lang="en-US" sz="3200" dirty="0" smtClean="0"/>
              <a:t>No flat/immediate access to all knowledge.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Knowledge should be available only when motivated by context.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Least effort attachment to construct abstract relationships.</a:t>
            </a:r>
            <a:endParaRPr lang="en-US" sz="3200" dirty="0"/>
          </a:p>
        </p:txBody>
      </p:sp>
      <p:sp>
        <p:nvSpPr>
          <p:cNvPr id="59" name="TextBox 58"/>
          <p:cNvSpPr txBox="1"/>
          <p:nvPr/>
        </p:nvSpPr>
        <p:spPr>
          <a:xfrm>
            <a:off x="1458798" y="17233452"/>
            <a:ext cx="19789795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Knowledge network is </a:t>
            </a:r>
            <a:r>
              <a:rPr lang="en-US" sz="3200" i="1" dirty="0" smtClean="0"/>
              <a:t>scale-free</a:t>
            </a:r>
            <a:r>
              <a:rPr lang="en-US" sz="3200" dirty="0" smtClean="0"/>
              <a:t>: </a:t>
            </a:r>
            <a:r>
              <a:rPr lang="en-US" sz="3200" dirty="0" smtClean="0"/>
              <a:t>the degree </a:t>
            </a:r>
            <a:r>
              <a:rPr lang="en-US" sz="3200" dirty="0" smtClean="0"/>
              <a:t>of connectivity of nodes of the graph conforms to a class of power law distributions, similar to Zipfian distributions found in natural languages</a:t>
            </a:r>
            <a:r>
              <a:rPr lang="en-US" sz="3200" dirty="0"/>
              <a:t>. </a:t>
            </a:r>
            <a:r>
              <a:rPr lang="en-US" sz="3200" b="1" baseline="30000" dirty="0" smtClean="0"/>
              <a:t>[1] [2]</a:t>
            </a:r>
            <a:r>
              <a:rPr lang="en-US" sz="3200" dirty="0"/>
              <a:t> </a:t>
            </a:r>
            <a:endParaRPr lang="en-US" sz="3200" dirty="0" smtClean="0"/>
          </a:p>
        </p:txBody>
      </p:sp>
      <p:sp>
        <p:nvSpPr>
          <p:cNvPr id="60" name="TextBox 59"/>
          <p:cNvSpPr txBox="1"/>
          <p:nvPr/>
        </p:nvSpPr>
        <p:spPr>
          <a:xfrm>
            <a:off x="22569981" y="11343024"/>
            <a:ext cx="13583441" cy="28315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Current status: implementing knowledge </a:t>
            </a:r>
            <a:r>
              <a:rPr lang="en-US" sz="3200" dirty="0" smtClean="0"/>
              <a:t>network</a:t>
            </a:r>
          </a:p>
          <a:p>
            <a:endParaRPr lang="en-US" sz="1800" dirty="0" smtClean="0"/>
          </a:p>
          <a:p>
            <a:r>
              <a:rPr lang="en-US" sz="3200" dirty="0" smtClean="0"/>
              <a:t>E</a:t>
            </a:r>
            <a:r>
              <a:rPr lang="en-US" sz="3200" dirty="0" smtClean="0"/>
              <a:t>xpected results:</a:t>
            </a:r>
            <a:endParaRPr lang="en-US" sz="3200" dirty="0"/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c</a:t>
            </a:r>
            <a:r>
              <a:rPr lang="en-US" sz="3200" i="1" dirty="0" smtClean="0"/>
              <a:t>onfined </a:t>
            </a:r>
            <a:r>
              <a:rPr lang="en-US" sz="3200" i="1" dirty="0" smtClean="0"/>
              <a:t>domains</a:t>
            </a:r>
            <a:r>
              <a:rPr lang="en-US" sz="3200" dirty="0" smtClean="0"/>
              <a:t>: no </a:t>
            </a:r>
            <a:r>
              <a:rPr lang="en-US" sz="3200" dirty="0" smtClean="0"/>
              <a:t>slower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broader </a:t>
            </a:r>
            <a:r>
              <a:rPr lang="en-US" sz="3200" i="1" dirty="0" smtClean="0"/>
              <a:t>domains </a:t>
            </a:r>
            <a:r>
              <a:rPr lang="en-US" sz="3200" dirty="0" smtClean="0"/>
              <a:t>of tasks that have different characteristics among classes of tasks: </a:t>
            </a:r>
            <a:r>
              <a:rPr lang="en-US" sz="3200" dirty="0" smtClean="0"/>
              <a:t>faster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22538448" y="15807928"/>
            <a:ext cx="13583441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multiple learning mechanisms, yielding “symbols” of multimodal knowledge</a:t>
            </a:r>
          </a:p>
          <a:p>
            <a:pPr marL="457200" indent="-457200">
              <a:buFontTx/>
              <a:buChar char="-"/>
            </a:pPr>
            <a:r>
              <a:rPr lang="en-US" sz="3200" i="1" dirty="0"/>
              <a:t>a</a:t>
            </a:r>
            <a:r>
              <a:rPr lang="en-US" sz="3200" i="1" dirty="0" smtClean="0"/>
              <a:t>ctors</a:t>
            </a:r>
            <a:r>
              <a:rPr lang="en-US" sz="3200" dirty="0" smtClean="0"/>
              <a:t> in addition to </a:t>
            </a:r>
            <a:r>
              <a:rPr lang="en-US" sz="3200" i="1" dirty="0" smtClean="0"/>
              <a:t>learners</a:t>
            </a:r>
            <a:endParaRPr lang="en-US" sz="3200" dirty="0" smtClean="0"/>
          </a:p>
          <a:p>
            <a:pPr marL="457200" indent="-457200">
              <a:buFontTx/>
              <a:buChar char="-"/>
            </a:pPr>
            <a:r>
              <a:rPr lang="en-US" sz="3200" dirty="0" smtClean="0"/>
              <a:t>communication between mechanisms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replaces the terms </a:t>
            </a:r>
            <a:r>
              <a:rPr lang="en-US" sz="3200" i="1" dirty="0" smtClean="0"/>
              <a:t>actor</a:t>
            </a:r>
            <a:r>
              <a:rPr lang="en-US" sz="3200" dirty="0" smtClean="0"/>
              <a:t> and </a:t>
            </a:r>
            <a:r>
              <a:rPr lang="en-US" sz="3200" i="1" dirty="0" smtClean="0"/>
              <a:t>learner</a:t>
            </a:r>
            <a:r>
              <a:rPr lang="en-US" sz="3200" dirty="0" smtClean="0"/>
              <a:t> with universal </a:t>
            </a:r>
            <a:r>
              <a:rPr lang="en-US" sz="3200" i="1" dirty="0" smtClean="0"/>
              <a:t>agent</a:t>
            </a:r>
            <a:endParaRPr lang="en-US" sz="3200" dirty="0"/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permits hierarchical agent structures</a:t>
            </a:r>
          </a:p>
        </p:txBody>
      </p:sp>
      <p:sp>
        <p:nvSpPr>
          <p:cNvPr id="65" name="Rectangle 64"/>
          <p:cNvSpPr/>
          <p:nvPr/>
        </p:nvSpPr>
        <p:spPr>
          <a:xfrm>
            <a:off x="-232475" y="-869"/>
            <a:ext cx="37970847" cy="2573480"/>
          </a:xfrm>
          <a:prstGeom prst="rect">
            <a:avLst/>
          </a:prstGeom>
          <a:solidFill>
            <a:srgbClr val="8F9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569147" y="318281"/>
            <a:ext cx="14352107" cy="2047801"/>
          </a:xfrm>
        </p:spPr>
        <p:txBody>
          <a:bodyPr>
            <a:noAutofit/>
          </a:bodyPr>
          <a:lstStyle/>
          <a:p>
            <a:r>
              <a:rPr lang="en-US" dirty="0" smtClean="0"/>
              <a:t>Contextual Learning with Integrated Least Effort Knowledge Networks</a:t>
            </a:r>
            <a:endParaRPr lang="en-US" dirty="0"/>
          </a:p>
        </p:txBody>
      </p:sp>
      <p:sp>
        <p:nvSpPr>
          <p:cNvPr id="70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4341243" y="515045"/>
            <a:ext cx="12326832" cy="1339795"/>
          </a:xfrm>
        </p:spPr>
        <p:txBody>
          <a:bodyPr/>
          <a:lstStyle/>
          <a:p>
            <a:pPr algn="r"/>
            <a:r>
              <a:rPr lang="en-US" sz="4400" dirty="0" smtClean="0"/>
              <a:t>Morales L., Ellis K., Tenenbaum, J. B.</a:t>
            </a:r>
            <a:endParaRPr lang="en-US" sz="4400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20691" y="381358"/>
            <a:ext cx="11734605" cy="1809026"/>
          </a:xfrm>
        </p:spPr>
        <p:txBody>
          <a:bodyPr>
            <a:noAutofit/>
          </a:bodyPr>
          <a:lstStyle/>
          <a:p>
            <a:pPr algn="l"/>
            <a:r>
              <a:rPr lang="en-US" sz="4000" i="1" dirty="0" smtClean="0"/>
              <a:t>Department of Brain and Cognitive Science</a:t>
            </a:r>
          </a:p>
          <a:p>
            <a:pPr algn="l"/>
            <a:r>
              <a:rPr lang="en-US" sz="4000" dirty="0" smtClean="0"/>
              <a:t>Lucas Morales,</a:t>
            </a:r>
          </a:p>
          <a:p>
            <a:pPr algn="l"/>
            <a:endParaRPr lang="en-US" sz="400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090323" y="707502"/>
            <a:ext cx="6729722" cy="1809026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Undergraduate Research and Innovation Scholar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150786" y="5336051"/>
            <a:ext cx="952576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Learning mechanisms in AI generally fall into one of two categories: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special-purpose</a:t>
            </a:r>
            <a:r>
              <a:rPr lang="en-US" sz="3200" dirty="0" smtClean="0"/>
              <a:t> — designed for a particular domain.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sound texture perception,  visual feature modification.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general-purpose</a:t>
            </a:r>
            <a:r>
              <a:rPr lang="en-US" sz="3200" dirty="0" smtClean="0"/>
              <a:t> — designed to specialize given simple parameters and consistent input.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Bayesian networks, program learning, neural networks.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1017173" y="5609764"/>
            <a:ext cx="102314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/>
          </a:p>
          <a:p>
            <a:r>
              <a:rPr lang="en-US" sz="3200" b="1" dirty="0" smtClean="0"/>
              <a:t>Problem</a:t>
            </a:r>
            <a:r>
              <a:rPr lang="en-US" sz="3200" dirty="0" smtClean="0"/>
              <a:t>: </a:t>
            </a:r>
            <a:r>
              <a:rPr lang="en-US" sz="3200" dirty="0"/>
              <a:t>General-purpose mechanisms are only practically useful when restricted to a </a:t>
            </a:r>
            <a:r>
              <a:rPr lang="en-US" sz="3200" dirty="0" smtClean="0"/>
              <a:t>single confined </a:t>
            </a:r>
            <a:r>
              <a:rPr lang="en-US" sz="3200" dirty="0"/>
              <a:t>domain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i="1" dirty="0" smtClean="0"/>
              <a:t>Contextual learning </a:t>
            </a:r>
            <a:r>
              <a:rPr lang="en-US" sz="3200" dirty="0" smtClean="0"/>
              <a:t>is learning conditioned on a relevant subset of knowledge called the </a:t>
            </a:r>
            <a:r>
              <a:rPr lang="en-US" sz="3200" i="1" dirty="0" smtClean="0"/>
              <a:t>context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7455184" y="18889314"/>
            <a:ext cx="1882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30000" dirty="0" smtClean="0"/>
              <a:t>[1]</a:t>
            </a:r>
            <a:r>
              <a:rPr lang="en-US" sz="2400" dirty="0" smtClean="0"/>
              <a:t> Barabási et al. </a:t>
            </a:r>
            <a:r>
              <a:rPr lang="en-US" sz="2400" dirty="0"/>
              <a:t>(1999). Emergence of scaling in random </a:t>
            </a:r>
            <a:r>
              <a:rPr lang="en-US" sz="2400" dirty="0" smtClean="0"/>
              <a:t>networks. </a:t>
            </a:r>
            <a:r>
              <a:rPr lang="en-US" sz="2400" i="1" dirty="0" smtClean="0"/>
              <a:t>Science</a:t>
            </a:r>
            <a:r>
              <a:rPr lang="en-US" sz="2400" dirty="0"/>
              <a:t>, 286(5439), 509-512</a:t>
            </a:r>
            <a:r>
              <a:rPr lang="en-US" sz="2400" dirty="0" smtClean="0"/>
              <a:t>.</a:t>
            </a:r>
          </a:p>
          <a:p>
            <a:r>
              <a:rPr lang="en-US" sz="2400" b="1" baseline="30000" dirty="0" smtClean="0"/>
              <a:t>[2]</a:t>
            </a:r>
            <a:r>
              <a:rPr lang="en-US" sz="2400" dirty="0" smtClean="0"/>
              <a:t> </a:t>
            </a:r>
            <a:r>
              <a:rPr lang="en-US" sz="2400" dirty="0"/>
              <a:t>i </a:t>
            </a:r>
            <a:r>
              <a:rPr lang="en-US" sz="2400" dirty="0" smtClean="0"/>
              <a:t>Cancho et al. </a:t>
            </a:r>
            <a:r>
              <a:rPr lang="en-US" sz="2400" dirty="0"/>
              <a:t>(2003</a:t>
            </a:r>
            <a:r>
              <a:rPr lang="en-US" sz="2400" dirty="0" smtClean="0"/>
              <a:t>). </a:t>
            </a:r>
            <a:r>
              <a:rPr lang="en-US" sz="2400" dirty="0"/>
              <a:t>Least effort and the origins of scaling in human language</a:t>
            </a:r>
            <a:r>
              <a:rPr lang="en-US" sz="2400" dirty="0" smtClean="0"/>
              <a:t>. </a:t>
            </a:r>
            <a:r>
              <a:rPr lang="en-US" sz="2400" dirty="0"/>
              <a:t>In </a:t>
            </a:r>
            <a:r>
              <a:rPr lang="en-US" sz="2400" i="1" dirty="0"/>
              <a:t>Proceedings of the National Academy of Sciences</a:t>
            </a:r>
            <a:r>
              <a:rPr lang="en-US" sz="2400" dirty="0"/>
              <a:t> 100(3), 788-791. </a:t>
            </a:r>
            <a:endParaRPr lang="en-US" sz="2400" dirty="0" smtClean="0"/>
          </a:p>
          <a:p>
            <a:r>
              <a:rPr lang="en-US" sz="2400" b="1" baseline="30000" dirty="0" smtClean="0"/>
              <a:t>[3]</a:t>
            </a:r>
            <a:r>
              <a:rPr lang="en-US" sz="2400" dirty="0" smtClean="0"/>
              <a:t> Dechter et al.  (</a:t>
            </a:r>
            <a:r>
              <a:rPr lang="en-US" sz="2400" dirty="0"/>
              <a:t>2013). Bootstrap Learning via Modular Concept </a:t>
            </a:r>
            <a:r>
              <a:rPr lang="en-US" sz="2400" dirty="0" smtClean="0"/>
              <a:t>Discovery. </a:t>
            </a:r>
            <a:r>
              <a:rPr lang="en-US" sz="2400" dirty="0"/>
              <a:t>In </a:t>
            </a:r>
            <a:r>
              <a:rPr lang="en-US" sz="2400" i="1" dirty="0" smtClean="0"/>
              <a:t>IJCAI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962194" y="6034274"/>
            <a:ext cx="8787854" cy="1440631"/>
          </a:xfrm>
          <a:prstGeom prst="rect">
            <a:avLst/>
          </a:prstGeom>
        </p:spPr>
      </p:pic>
      <p:sp>
        <p:nvSpPr>
          <p:cNvPr id="41" name="Rectangle 40"/>
          <p:cNvSpPr/>
          <p:nvPr/>
        </p:nvSpPr>
        <p:spPr>
          <a:xfrm>
            <a:off x="22538446" y="8000458"/>
            <a:ext cx="13573503" cy="445701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 smtClean="0">
                <a:solidFill>
                  <a:srgbClr val="FFFFFF"/>
                </a:solidFill>
              </a:rPr>
              <a:t>Experiment domains</a:t>
            </a: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42" name="Picture 4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8446" y="8446159"/>
            <a:ext cx="13583441" cy="2647619"/>
          </a:xfrm>
          <a:prstGeom prst="rect">
            <a:avLst/>
          </a:prstGeom>
        </p:spPr>
      </p:pic>
      <p:sp>
        <p:nvSpPr>
          <p:cNvPr id="43" name="Rectangle 42"/>
          <p:cNvSpPr/>
          <p:nvPr/>
        </p:nvSpPr>
        <p:spPr>
          <a:xfrm>
            <a:off x="7385786" y="11720995"/>
            <a:ext cx="13881094" cy="474207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dirty="0">
                <a:solidFill>
                  <a:srgbClr val="FFFFFF"/>
                </a:solidFill>
              </a:rPr>
              <a:t>A</a:t>
            </a:r>
            <a:r>
              <a:rPr lang="en-US" sz="2800" dirty="0" smtClean="0">
                <a:solidFill>
                  <a:srgbClr val="FFFFFF"/>
                </a:solidFill>
              </a:rPr>
              <a:t>dding an item (E) to the </a:t>
            </a:r>
            <a:r>
              <a:rPr lang="en-US" sz="2800" smtClean="0">
                <a:solidFill>
                  <a:srgbClr val="FFFFFF"/>
                </a:solidFill>
              </a:rPr>
              <a:t>knowledge network</a:t>
            </a:r>
            <a:endParaRPr lang="en-US" sz="2800" dirty="0">
              <a:solidFill>
                <a:srgbClr val="FFFFFF"/>
              </a:solidFill>
            </a:endParaRPr>
          </a:p>
        </p:txBody>
      </p:sp>
      <p:pic>
        <p:nvPicPr>
          <p:cNvPr id="44" name="Picture 4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786" y="12180865"/>
            <a:ext cx="13892060" cy="465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 Column with no boxes">
  <a:themeElements>
    <a:clrScheme name="Custom 185">
      <a:dk1>
        <a:sysClr val="windowText" lastClr="000000"/>
      </a:dk1>
      <a:lt1>
        <a:srgbClr val="070707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2405</TotalTime>
  <Words>392</Words>
  <Application>Microsoft Macintosh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2 Column with no boxes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at ePosterBoards LLC</dc:creator>
  <cp:lastModifiedBy>Microsoft Office User</cp:lastModifiedBy>
  <cp:revision>84</cp:revision>
  <dcterms:created xsi:type="dcterms:W3CDTF">2013-11-25T16:31:35Z</dcterms:created>
  <dcterms:modified xsi:type="dcterms:W3CDTF">2016-12-01T22:38:48Z</dcterms:modified>
</cp:coreProperties>
</file>

<file path=docProps/thumbnail.jpeg>
</file>